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662" r:id="rId1"/>
  </p:sldMasterIdLst>
  <p:notesMasterIdLst>
    <p:notesMasterId r:id="rId33"/>
  </p:notesMasterIdLst>
  <p:sldIdLst>
    <p:sldId id="256" r:id="rId2"/>
    <p:sldId id="258" r:id="rId3"/>
    <p:sldId id="259" r:id="rId4"/>
    <p:sldId id="286" r:id="rId5"/>
    <p:sldId id="287" r:id="rId6"/>
    <p:sldId id="288" r:id="rId7"/>
    <p:sldId id="294" r:id="rId8"/>
    <p:sldId id="292" r:id="rId9"/>
    <p:sldId id="293" r:id="rId10"/>
    <p:sldId id="297" r:id="rId11"/>
    <p:sldId id="296" r:id="rId12"/>
    <p:sldId id="315" r:id="rId13"/>
    <p:sldId id="289" r:id="rId14"/>
    <p:sldId id="291" r:id="rId15"/>
    <p:sldId id="313" r:id="rId16"/>
    <p:sldId id="298" r:id="rId17"/>
    <p:sldId id="299" r:id="rId18"/>
    <p:sldId id="300" r:id="rId19"/>
    <p:sldId id="303" r:id="rId20"/>
    <p:sldId id="306" r:id="rId21"/>
    <p:sldId id="305" r:id="rId22"/>
    <p:sldId id="310" r:id="rId23"/>
    <p:sldId id="311" r:id="rId24"/>
    <p:sldId id="312" r:id="rId25"/>
    <p:sldId id="307" r:id="rId26"/>
    <p:sldId id="317" r:id="rId27"/>
    <p:sldId id="309" r:id="rId28"/>
    <p:sldId id="308" r:id="rId29"/>
    <p:sldId id="295" r:id="rId30"/>
    <p:sldId id="314" r:id="rId31"/>
    <p:sldId id="316" r:id="rId32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5" autoAdjust="0"/>
    <p:restoredTop sz="87075" autoAdjust="0"/>
  </p:normalViewPr>
  <p:slideViewPr>
    <p:cSldViewPr>
      <p:cViewPr varScale="1">
        <p:scale>
          <a:sx n="128" d="100"/>
          <a:sy n="128" d="100"/>
        </p:scale>
        <p:origin x="82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1788" y="698500"/>
            <a:ext cx="61960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285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EC8E512-A43D-44B5-AC51-4D68268498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40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B0ECB-0F22-4AB2-B85E-A1C767980216}"/>
              </a:ext>
            </a:extLst>
          </p:cNvPr>
          <p:cNvCxnSpPr/>
          <p:nvPr userDrawn="1"/>
        </p:nvCxnSpPr>
        <p:spPr>
          <a:xfrm>
            <a:off x="1500614" y="3429000"/>
            <a:ext cx="94721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406C24-4223-4B09-8988-FFCF3E580CAD}"/>
              </a:ext>
            </a:extLst>
          </p:cNvPr>
          <p:cNvCxnSpPr/>
          <p:nvPr userDrawn="1"/>
        </p:nvCxnSpPr>
        <p:spPr>
          <a:xfrm>
            <a:off x="1500614" y="1676400"/>
            <a:ext cx="94721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F497E1-A322-4229-B7A4-F5B0D5589C19}"/>
              </a:ext>
            </a:extLst>
          </p:cNvPr>
          <p:cNvCxnSpPr/>
          <p:nvPr userDrawn="1"/>
        </p:nvCxnSpPr>
        <p:spPr>
          <a:xfrm>
            <a:off x="1500614" y="3429000"/>
            <a:ext cx="94721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2A4BF8-36B6-460E-BCE7-5D032798A88F}"/>
              </a:ext>
            </a:extLst>
          </p:cNvPr>
          <p:cNvCxnSpPr/>
          <p:nvPr userDrawn="1"/>
        </p:nvCxnSpPr>
        <p:spPr>
          <a:xfrm>
            <a:off x="1500614" y="1676400"/>
            <a:ext cx="94721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BCF6A8-F6C9-4987-ADF4-5BF6A636ED8B}"/>
              </a:ext>
            </a:extLst>
          </p:cNvPr>
          <p:cNvCxnSpPr/>
          <p:nvPr userDrawn="1"/>
        </p:nvCxnSpPr>
        <p:spPr>
          <a:xfrm>
            <a:off x="1500614" y="1676400"/>
            <a:ext cx="94721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24636" y="6214535"/>
            <a:ext cx="2515396" cy="3092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214536"/>
            <a:ext cx="5938836" cy="3092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Lab651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0032" y="6195826"/>
            <a:ext cx="811019" cy="50357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3CBBADA-F97F-43CF-BD6C-121B7A39FA6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000CFC-4EAE-42E1-8E85-43E005D762E9}"/>
              </a:ext>
            </a:extLst>
          </p:cNvPr>
          <p:cNvCxnSpPr/>
          <p:nvPr userDrawn="1"/>
        </p:nvCxnSpPr>
        <p:spPr>
          <a:xfrm>
            <a:off x="1500614" y="1676400"/>
            <a:ext cx="94721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9">
            <a:alphaModFix amt="20000"/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2E0E-1E68-6F43-9EFD-C9D156C8992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134600" y="6157689"/>
            <a:ext cx="1981200" cy="7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3" r:id="rId1"/>
    <p:sldLayoutId id="2147485664" r:id="rId2"/>
    <p:sldLayoutId id="2147485665" r:id="rId3"/>
    <p:sldLayoutId id="2147485666" r:id="rId4"/>
    <p:sldLayoutId id="2147485667" r:id="rId5"/>
    <p:sldLayoutId id="2147485668" r:id="rId6"/>
    <p:sldLayoutId id="2147485669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ing.kaaiot.net/" TargetMode="External"/><Relationship Id="rId2" Type="http://schemas.openxmlformats.org/officeDocument/2006/relationships/hyperlink" Target="https://www.kaa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building-wt.kaaiot.net/" TargetMode="External"/><Relationship Id="rId4" Type="http://schemas.openxmlformats.org/officeDocument/2006/relationships/hyperlink" Target="https://building.kaaiot.net/thermostats/9053bf61-1593-4274-8041-edb0d05b105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board.io/docs/getting-started-guides/helloworld/" TargetMode="External"/><Relationship Id="rId2" Type="http://schemas.openxmlformats.org/officeDocument/2006/relationships/hyperlink" Target="https://demo.thingsboard.io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www.eclipse.org/kur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www.eclipse.org/kapua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ab651/Workshop-IoTFuse201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651.com/" TargetMode="External"/><Relationship Id="rId2" Type="http://schemas.openxmlformats.org/officeDocument/2006/relationships/hyperlink" Target="mailto:justin@lab651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8C98-EAFB-D04B-8A3F-ACDE4B7C3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578" y="2285999"/>
            <a:ext cx="10744200" cy="844787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Controlling Your Destiny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037C6-B2D4-E34D-A5D8-A5B54F959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0578" y="3577105"/>
            <a:ext cx="7692421" cy="613895"/>
          </a:xfrm>
        </p:spPr>
        <p:txBody>
          <a:bodyPr/>
          <a:lstStyle/>
          <a:p>
            <a:r>
              <a:rPr lang="en-US" dirty="0"/>
              <a:t>Using Opensource for IoT Deployments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85A46-DE0D-B844-BDC9-A91A9FED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708392"/>
            <a:ext cx="4743345" cy="334621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63AB559-5DEE-E24E-AC48-D57EBBBAADBF}"/>
              </a:ext>
            </a:extLst>
          </p:cNvPr>
          <p:cNvSpPr txBox="1">
            <a:spLocks/>
          </p:cNvSpPr>
          <p:nvPr/>
        </p:nvSpPr>
        <p:spPr>
          <a:xfrm>
            <a:off x="1070577" y="4637320"/>
            <a:ext cx="7692421" cy="1234376"/>
          </a:xfrm>
          <a:prstGeom prst="rect">
            <a:avLst/>
          </a:prstGeom>
        </p:spPr>
        <p:txBody>
          <a:bodyPr vert="horz" lIns="91440" tIns="91440" rIns="91440" bIns="9144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Justin </a:t>
            </a:r>
            <a:r>
              <a:rPr lang="en-US" dirty="0" err="1"/>
              <a:t>Grammens</a:t>
            </a:r>
            <a:endParaRPr lang="en-US" dirty="0"/>
          </a:p>
          <a:p>
            <a:r>
              <a:rPr lang="en-US" dirty="0"/>
              <a:t>Cofounder Lab651 &amp; IoT Fuse </a:t>
            </a:r>
          </a:p>
          <a:p>
            <a:r>
              <a:rPr lang="en-US" dirty="0"/>
              <a:t>IoT Fuse 2019</a:t>
            </a:r>
          </a:p>
        </p:txBody>
      </p:sp>
    </p:spTree>
    <p:extLst>
      <p:ext uri="{BB962C8B-B14F-4D97-AF65-F5344CB8AC3E}">
        <p14:creationId xmlns:p14="http://schemas.microsoft.com/office/powerpoint/2010/main" val="262929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CA91-8BD0-D64C-B01E-BF440644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Verticals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CA19-0BBD-9243-9982-93A6ED98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Hobbyist</a:t>
            </a:r>
          </a:p>
          <a:p>
            <a:pPr lvl="1"/>
            <a:r>
              <a:rPr lang="en-US" dirty="0"/>
              <a:t>Prototyping, DIY &amp; Development Kits</a:t>
            </a:r>
          </a:p>
          <a:p>
            <a:r>
              <a:rPr lang="en-US" dirty="0"/>
              <a:t>Consumer Electronics</a:t>
            </a:r>
          </a:p>
          <a:p>
            <a:pPr lvl="1"/>
            <a:r>
              <a:rPr lang="en-US" dirty="0"/>
              <a:t>Home Automation, Wearables, Alexa, Google Home, Appliances</a:t>
            </a:r>
          </a:p>
          <a:p>
            <a:r>
              <a:rPr lang="en-US" dirty="0"/>
              <a:t>Industrial</a:t>
            </a:r>
          </a:p>
          <a:p>
            <a:pPr lvl="1"/>
            <a:r>
              <a:rPr lang="en-US" dirty="0"/>
              <a:t>Smart Factory, Predictive Maintenance, Energy Optimization</a:t>
            </a:r>
          </a:p>
          <a:p>
            <a:r>
              <a:rPr lang="en-US" dirty="0"/>
              <a:t>Agriculture</a:t>
            </a:r>
          </a:p>
          <a:p>
            <a:pPr lvl="1"/>
            <a:r>
              <a:rPr lang="en-US" dirty="0"/>
              <a:t>Smart Tractors, Environmental / Health Monitoring</a:t>
            </a:r>
          </a:p>
        </p:txBody>
      </p:sp>
    </p:spTree>
    <p:extLst>
      <p:ext uri="{BB962C8B-B14F-4D97-AF65-F5344CB8AC3E}">
        <p14:creationId xmlns:p14="http://schemas.microsoft.com/office/powerpoint/2010/main" val="132867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B073-26C8-3740-87AA-B18CABFB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B8DF-79BE-8744-B750-1AD89F2D5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will the devices connect? </a:t>
            </a:r>
            <a:r>
              <a:rPr lang="en-US" dirty="0" err="1"/>
              <a:t>WiFi</a:t>
            </a:r>
            <a:r>
              <a:rPr lang="en-US" dirty="0"/>
              <a:t>, Cellular? Cost per device?</a:t>
            </a:r>
          </a:p>
          <a:p>
            <a:r>
              <a:rPr lang="en-US" dirty="0"/>
              <a:t>What’s the track record and longevity of some of these platforms?</a:t>
            </a:r>
          </a:p>
          <a:p>
            <a:r>
              <a:rPr lang="en-US" dirty="0"/>
              <a:t>Type of services provided?</a:t>
            </a:r>
          </a:p>
          <a:p>
            <a:r>
              <a:rPr lang="en-US" dirty="0"/>
              <a:t>What’s the roadmap for these platforms?</a:t>
            </a:r>
          </a:p>
          <a:p>
            <a:r>
              <a:rPr lang="en-US" dirty="0"/>
              <a:t>Hardware agnostic or not?</a:t>
            </a:r>
          </a:p>
          <a:p>
            <a:r>
              <a:rPr lang="en-US" dirty="0"/>
              <a:t>OTA firmware / updates?</a:t>
            </a:r>
          </a:p>
        </p:txBody>
      </p:sp>
    </p:spTree>
    <p:extLst>
      <p:ext uri="{BB962C8B-B14F-4D97-AF65-F5344CB8AC3E}">
        <p14:creationId xmlns:p14="http://schemas.microsoft.com/office/powerpoint/2010/main" val="3582734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3566-E4C3-104C-8D6C-B4DFE5C8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Open Source </a:t>
            </a:r>
            <a:r>
              <a:rPr lang="en-US"/>
              <a:t>IoT Solutions </a:t>
            </a:r>
            <a:r>
              <a:rPr lang="en-US" dirty="0"/>
              <a:t>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FA453-ABB1-5742-80DB-B0B5180F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Kaa</a:t>
            </a:r>
            <a:r>
              <a:rPr lang="en-US" dirty="0"/>
              <a:t> IoT</a:t>
            </a:r>
          </a:p>
          <a:p>
            <a:r>
              <a:rPr lang="en-US" dirty="0" err="1"/>
              <a:t>ThingsBoard</a:t>
            </a:r>
            <a:endParaRPr lang="en-US" dirty="0"/>
          </a:p>
          <a:p>
            <a:r>
              <a:rPr lang="en-US" dirty="0"/>
              <a:t>Eclipse IoT</a:t>
            </a:r>
          </a:p>
          <a:p>
            <a:pPr lvl="1"/>
            <a:r>
              <a:rPr lang="en-US" dirty="0"/>
              <a:t>Kura</a:t>
            </a:r>
          </a:p>
          <a:p>
            <a:pPr lvl="1"/>
            <a:r>
              <a:rPr lang="en-US" dirty="0" err="1"/>
              <a:t>Kapua</a:t>
            </a:r>
            <a:endParaRPr lang="en-US" dirty="0"/>
          </a:p>
          <a:p>
            <a:r>
              <a:rPr lang="en-US" dirty="0" err="1"/>
              <a:t>InfluxDB</a:t>
            </a:r>
            <a:endParaRPr lang="en-US" dirty="0"/>
          </a:p>
          <a:p>
            <a:r>
              <a:rPr lang="en-US" dirty="0"/>
              <a:t>Grafana</a:t>
            </a:r>
          </a:p>
          <a:p>
            <a:r>
              <a:rPr lang="en-US" dirty="0" err="1"/>
              <a:t>Telegraf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93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321E-0992-A84E-BCF0-07EA1A70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Open Source To 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73A9F-BB1F-CE4B-8973-C1273D9FA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Kaa</a:t>
            </a:r>
            <a:r>
              <a:rPr lang="en-US" dirty="0"/>
              <a:t> IoT Platform - </a:t>
            </a:r>
            <a:r>
              <a:rPr lang="en-US" dirty="0">
                <a:hlinkClick r:id="rId2"/>
              </a:rPr>
              <a:t>https://www.kaaproject.org/</a:t>
            </a:r>
            <a:endParaRPr lang="en-US" dirty="0"/>
          </a:p>
          <a:p>
            <a:pPr lvl="1"/>
            <a:r>
              <a:rPr lang="en-US" dirty="0"/>
              <a:t>Device management, Data collection &amp; Viz, Command execution</a:t>
            </a:r>
          </a:p>
          <a:p>
            <a:pPr lvl="1"/>
            <a:r>
              <a:rPr lang="en-US" dirty="0"/>
              <a:t>After being open source for years, moved to a paid Enterprise model</a:t>
            </a:r>
          </a:p>
          <a:p>
            <a:pPr lvl="1"/>
            <a:r>
              <a:rPr lang="en-US" dirty="0"/>
              <a:t>Try out their demo using MQTT pub/sub model:</a:t>
            </a:r>
          </a:p>
          <a:p>
            <a:pPr lvl="2"/>
            <a:r>
              <a:rPr lang="en-US" dirty="0">
                <a:hlinkClick r:id="rId3"/>
              </a:rPr>
              <a:t>https://building.kaaiot.net/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https://building.kaaiot.net/</a:t>
            </a:r>
            <a:r>
              <a:rPr lang="en-US">
                <a:hlinkClick r:id="rId4"/>
              </a:rPr>
              <a:t>thermostats/</a:t>
            </a:r>
            <a:r>
              <a:rPr lang="en-US"/>
              <a:t>YOUR-DEVICE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https://building-wt.kaaiot.net/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48FE5-7AE5-1042-BE65-800C35F90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1143000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9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D0AE-6F4F-0846-9CCF-B299E3CE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Thingsboard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0CCEF-369B-9D4C-A0F1-46AA31AEA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Offer community edition (open source) or hosted solutions</a:t>
            </a:r>
          </a:p>
          <a:p>
            <a:r>
              <a:rPr lang="en-US" dirty="0"/>
              <a:t>Create an account: Free Demo</a:t>
            </a:r>
          </a:p>
          <a:p>
            <a:pPr lvl="1"/>
            <a:r>
              <a:rPr lang="en-US" dirty="0">
                <a:hlinkClick r:id="rId2"/>
              </a:rPr>
              <a:t>https://demo.thingsboard.io/login</a:t>
            </a:r>
            <a:endParaRPr lang="en-US" dirty="0"/>
          </a:p>
          <a:p>
            <a:r>
              <a:rPr lang="en-US" dirty="0"/>
              <a:t>Hello world:</a:t>
            </a:r>
          </a:p>
          <a:p>
            <a:pPr lvl="1"/>
            <a:r>
              <a:rPr lang="en-US" dirty="0">
                <a:hlinkClick r:id="rId3"/>
              </a:rPr>
              <a:t>https://thingsboard.io/docs/getting-started-guides/helloworld/</a:t>
            </a:r>
            <a:endParaRPr lang="en-US" dirty="0"/>
          </a:p>
          <a:p>
            <a:r>
              <a:rPr lang="en-US" dirty="0"/>
              <a:t>Use Particle to publish light and temperature data</a:t>
            </a:r>
          </a:p>
          <a:p>
            <a:r>
              <a:rPr lang="en-US" dirty="0"/>
              <a:t>Create Assets</a:t>
            </a:r>
          </a:p>
          <a:p>
            <a:pPr lvl="1"/>
            <a:r>
              <a:rPr lang="en-US" dirty="0"/>
              <a:t>Assets ( Locations ) – Building 1, Building 2, with types (factory,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Assets have relationships</a:t>
            </a:r>
          </a:p>
          <a:p>
            <a:pPr lvl="1"/>
            <a:r>
              <a:rPr lang="en-US" dirty="0"/>
              <a:t>Which devices are contained inside them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DBB05-8F72-C541-B3CA-CAEBFB694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828800"/>
            <a:ext cx="2648857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69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1C4C-EB69-E040-9030-3E2C84D5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Thingsboard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8E1E-0E10-D446-877D-2CCCE500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Particle Arduino source code</a:t>
            </a:r>
          </a:p>
          <a:p>
            <a:r>
              <a:rPr lang="en-US" dirty="0"/>
              <a:t>Particle publish is just an HTTP POST</a:t>
            </a:r>
          </a:p>
          <a:p>
            <a:pPr lvl="1"/>
            <a:r>
              <a:rPr lang="en-US" dirty="0"/>
              <a:t>Any device that POSTS will work</a:t>
            </a:r>
          </a:p>
          <a:p>
            <a:r>
              <a:rPr lang="en-US" dirty="0"/>
              <a:t>Show data being put into </a:t>
            </a:r>
            <a:r>
              <a:rPr lang="en-US" dirty="0" err="1"/>
              <a:t>ThingsBoard</a:t>
            </a:r>
            <a:endParaRPr lang="en-US" dirty="0"/>
          </a:p>
          <a:p>
            <a:r>
              <a:rPr lang="en-US" dirty="0"/>
              <a:t>Rule Chains allow setting up of ”Data Pipelines”</a:t>
            </a:r>
          </a:p>
          <a:p>
            <a:r>
              <a:rPr lang="en-US" dirty="0"/>
              <a:t>Easy to create dashboards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83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4A8C-0C3A-8C49-A569-FD880311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IoT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A28D-714A-644C-A96E-D194F8EBF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9"/>
            <a:ext cx="4660930" cy="3294576"/>
          </a:xfrm>
        </p:spPr>
        <p:txBody>
          <a:bodyPr/>
          <a:lstStyle/>
          <a:p>
            <a:r>
              <a:rPr lang="en-US" dirty="0"/>
              <a:t>Set of technology to provide a complete IoT solutions stack from constrained devices to the cloud</a:t>
            </a:r>
          </a:p>
          <a:p>
            <a:r>
              <a:rPr lang="en-US" dirty="0"/>
              <a:t>Eclipse IoT provides a set of libraries that can be deployed on a constrained embedded device to provide a complete IoT development stack.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A0703-CCC5-1141-9EA9-B01E1AE7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989177"/>
            <a:ext cx="3493804" cy="36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7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4A8C-0C3A-8C49-A569-FD880311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IoT –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A28D-714A-644C-A96E-D194F8EBF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002560"/>
            <a:ext cx="4660930" cy="3788640"/>
          </a:xfrm>
        </p:spPr>
        <p:txBody>
          <a:bodyPr>
            <a:normAutofit/>
          </a:bodyPr>
          <a:lstStyle/>
          <a:p>
            <a:r>
              <a:rPr lang="en-US" dirty="0"/>
              <a:t>Acts as the aggregation point for a group of sensors and actuators to coordinate the connectivity of these devices to each other and to an external network.</a:t>
            </a:r>
          </a:p>
          <a:p>
            <a:r>
              <a:rPr lang="en-US" dirty="0"/>
              <a:t>Can be a physical piece of hardware or functionality that is incorporated into a larger “Thing” that is connected to the network.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52088-C232-AB4F-8132-A49BF205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828800"/>
            <a:ext cx="295150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4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4A8C-0C3A-8C49-A569-FD880311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IoT – Cloud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A28D-714A-644C-A96E-D194F8EBF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002560"/>
            <a:ext cx="4660930" cy="3788640"/>
          </a:xfrm>
        </p:spPr>
        <p:txBody>
          <a:bodyPr>
            <a:normAutofit/>
          </a:bodyPr>
          <a:lstStyle/>
          <a:p>
            <a:r>
              <a:rPr lang="en-US" dirty="0"/>
              <a:t>IoT Cloud Platform represents the software infrastructure and services required to enable an IoT solution</a:t>
            </a:r>
          </a:p>
          <a:p>
            <a:r>
              <a:rPr lang="en-US" dirty="0"/>
              <a:t>The IoT Cloud Platform will facilitate the interoperability of the IoT solution with existing enterprise applications and other IoT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0141A-0548-F249-8BED-DE71E7D6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885125"/>
            <a:ext cx="3124200" cy="41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49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4955-CC07-AD4E-9969-9BC84075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Today – Gateway &amp;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EFF26-88B5-4C41-94DE-B34008B84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578" y="2002559"/>
            <a:ext cx="4813329" cy="3906533"/>
          </a:xfrm>
        </p:spPr>
        <p:txBody>
          <a:bodyPr>
            <a:normAutofit/>
          </a:bodyPr>
          <a:lstStyle/>
          <a:p>
            <a:r>
              <a:rPr lang="en-US" dirty="0"/>
              <a:t>Eclipse Kura (Gateway)  - </a:t>
            </a:r>
            <a:r>
              <a:rPr lang="en-US" dirty="0">
                <a:hlinkClick r:id="rId2"/>
              </a:rPr>
              <a:t>https://www.eclipse.org/kura/</a:t>
            </a:r>
            <a:endParaRPr lang="en-US" dirty="0"/>
          </a:p>
          <a:p>
            <a:pPr lvl="1"/>
            <a:r>
              <a:rPr lang="en-US" dirty="0"/>
              <a:t>IoT Gateway</a:t>
            </a:r>
          </a:p>
          <a:p>
            <a:pPr lvl="1"/>
            <a:r>
              <a:rPr lang="en-US" dirty="0"/>
              <a:t>Based on Java/OSGi (Open Services Gateway Initiative )</a:t>
            </a:r>
          </a:p>
          <a:p>
            <a:pPr lvl="1"/>
            <a:r>
              <a:rPr lang="en-US" dirty="0"/>
              <a:t>Web-based visual data flow programming</a:t>
            </a:r>
          </a:p>
          <a:p>
            <a:pPr lvl="1"/>
            <a:r>
              <a:rPr lang="en-US" dirty="0"/>
              <a:t>Uses MQTT for publishing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71843-0120-3646-B9C0-EDA5433AF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8800"/>
            <a:ext cx="5671930" cy="42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FE7A-0FAA-0E4E-A8DD-881795A6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BB471-76AD-5045-846B-E0666E3A4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About Me &amp; Lab651</a:t>
            </a:r>
          </a:p>
          <a:p>
            <a:r>
              <a:rPr lang="en-US" dirty="0"/>
              <a:t>Why Consider Open Source? Pros / Cons</a:t>
            </a:r>
          </a:p>
          <a:p>
            <a:r>
              <a:rPr lang="en-US" dirty="0"/>
              <a:t>Common Open Source IoT Platforms</a:t>
            </a:r>
          </a:p>
          <a:p>
            <a:r>
              <a:rPr lang="en-US" dirty="0"/>
              <a:t>Architecture </a:t>
            </a:r>
          </a:p>
          <a:p>
            <a:r>
              <a:rPr lang="en-US" dirty="0"/>
              <a:t>Hands on Workshop</a:t>
            </a:r>
          </a:p>
          <a:p>
            <a:r>
              <a:rPr lang="en-US" dirty="0"/>
              <a:t>Review &amp; Next Steps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9450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0BDC-7E9F-5D48-B1E8-7412ED55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A0599-553D-0141-B07B-F470B3031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9"/>
            <a:ext cx="6642130" cy="32945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Services Gateway Initiative</a:t>
            </a:r>
          </a:p>
          <a:p>
            <a:pPr lvl="1"/>
            <a:r>
              <a:rPr lang="en-US" dirty="0"/>
              <a:t>Java framework for developing and deploying modular software programs and libraries</a:t>
            </a:r>
          </a:p>
          <a:p>
            <a:pPr lvl="1"/>
            <a:r>
              <a:rPr lang="en-US" dirty="0"/>
              <a:t>Application bundles can be remotely installed and and managed without a reboot</a:t>
            </a:r>
          </a:p>
          <a:p>
            <a:pPr lvl="1"/>
            <a:r>
              <a:rPr lang="en-US" dirty="0"/>
              <a:t>Multiple vendors involved in creating the standard and using it in their products</a:t>
            </a:r>
          </a:p>
          <a:p>
            <a:pPr lvl="1"/>
            <a:r>
              <a:rPr lang="en-US" dirty="0"/>
              <a:t>Used in many industries: autos, industrial and building automation, fleet management,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32C8B-037B-A64A-B79F-B42504FA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171769"/>
            <a:ext cx="3487091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88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4955-CC07-AD4E-9969-9BC84075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Today – Gateway &amp;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EFF26-88B5-4C41-94DE-B34008B84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4432329" cy="3294576"/>
          </a:xfrm>
        </p:spPr>
        <p:txBody>
          <a:bodyPr>
            <a:normAutofit/>
          </a:bodyPr>
          <a:lstStyle/>
          <a:p>
            <a:r>
              <a:rPr lang="en-US" dirty="0"/>
              <a:t>Eclipse </a:t>
            </a:r>
            <a:r>
              <a:rPr lang="en-US" dirty="0" err="1"/>
              <a:t>Kapua</a:t>
            </a:r>
            <a:r>
              <a:rPr lang="en-US" dirty="0"/>
              <a:t> (Cloud)  - </a:t>
            </a:r>
            <a:r>
              <a:rPr lang="en-US" dirty="0">
                <a:hlinkClick r:id="rId2"/>
              </a:rPr>
              <a:t>https://www.eclipse.org/kapua/</a:t>
            </a:r>
            <a:endParaRPr lang="en-US" dirty="0"/>
          </a:p>
          <a:p>
            <a:r>
              <a:rPr lang="en-US" dirty="0"/>
              <a:t>IoT Cloud Platform</a:t>
            </a:r>
          </a:p>
          <a:p>
            <a:pPr lvl="1"/>
            <a:r>
              <a:rPr lang="en-US" dirty="0"/>
              <a:t>Manage device applications, configurations and resources</a:t>
            </a:r>
          </a:p>
          <a:p>
            <a:pPr lvl="1"/>
            <a:r>
              <a:rPr lang="en-US" dirty="0"/>
              <a:t>Store and index the data </a:t>
            </a:r>
          </a:p>
          <a:p>
            <a:pPr lvl="1"/>
            <a:r>
              <a:rPr lang="en-US" dirty="0"/>
              <a:t>Flexible message routing and 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EEC8-196C-BA4E-A78A-BEBA234B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216273"/>
            <a:ext cx="5867400" cy="33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67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C671-8907-3647-8223-54A3D15D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9A98A-C2A4-8F41-9437-ABB8158B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9"/>
            <a:ext cx="4813330" cy="3294576"/>
          </a:xfrm>
        </p:spPr>
        <p:txBody>
          <a:bodyPr/>
          <a:lstStyle/>
          <a:p>
            <a:r>
              <a:rPr lang="en-US" dirty="0"/>
              <a:t>Open source general purpose dashboard and graph composer</a:t>
            </a:r>
          </a:p>
          <a:p>
            <a:r>
              <a:rPr lang="en-US" dirty="0"/>
              <a:t>Supports many database sources</a:t>
            </a:r>
          </a:p>
          <a:p>
            <a:r>
              <a:rPr lang="en-US" dirty="0"/>
              <a:t>Idea for time series data graphs</a:t>
            </a:r>
          </a:p>
          <a:p>
            <a:r>
              <a:rPr lang="en-US" dirty="0"/>
              <a:t>Easy to run on Linux or in a docker container</a:t>
            </a:r>
          </a:p>
          <a:p>
            <a:r>
              <a:rPr lang="en-US" dirty="0" err="1"/>
              <a:t>Excellenct</a:t>
            </a:r>
            <a:r>
              <a:rPr lang="en-US" dirty="0"/>
              <a:t> support for </a:t>
            </a:r>
            <a:r>
              <a:rPr lang="en-US" dirty="0" err="1"/>
              <a:t>InfluxDB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E5A18-85A9-FF49-9218-C9DF43DF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232286"/>
            <a:ext cx="5335086" cy="320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85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C671-8907-3647-8223-54A3D15D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InfluxDB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9A98A-C2A4-8F41-9437-ABB8158B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6794529" cy="32945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Open source time-series database</a:t>
            </a:r>
          </a:p>
          <a:p>
            <a:pPr lvl="1"/>
            <a:r>
              <a:rPr lang="en-US" dirty="0"/>
              <a:t>Measurement, tag-set, field-key</a:t>
            </a:r>
          </a:p>
          <a:p>
            <a:r>
              <a:rPr lang="en-US" dirty="0"/>
              <a:t>Written in Golang and optimized for fast, high- availability storage</a:t>
            </a:r>
          </a:p>
          <a:p>
            <a:r>
              <a:rPr lang="en-US" dirty="0"/>
              <a:t>Ideal for operations monitoring, IoT sensor data and real-time analytics</a:t>
            </a:r>
          </a:p>
          <a:p>
            <a:r>
              <a:rPr lang="en-US" dirty="0"/>
              <a:t>Accepts data via HTTP, TCP, and UDP</a:t>
            </a:r>
          </a:p>
          <a:p>
            <a:r>
              <a:rPr lang="en-US" dirty="0"/>
              <a:t>Provides a SQL-like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C160E-BE8B-F44E-92A0-1C98310F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2194960"/>
            <a:ext cx="2336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2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6DDDC-3E4E-794D-9499-738846C3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Telegraf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3BCC7-F0AF-9842-9F25-5FE6048D1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9"/>
            <a:ext cx="6184930" cy="32945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source Influx plugin</a:t>
            </a:r>
          </a:p>
          <a:p>
            <a:r>
              <a:rPr lang="en-US" dirty="0"/>
              <a:t>Can push/pull data from variety of source</a:t>
            </a:r>
          </a:p>
          <a:p>
            <a:r>
              <a:rPr lang="en-US" dirty="0"/>
              <a:t>Large collection of aggregators and ingestion of many formats</a:t>
            </a:r>
          </a:p>
          <a:p>
            <a:r>
              <a:rPr lang="en-US" dirty="0"/>
              <a:t>Allows for extensibility and write your own plugins</a:t>
            </a:r>
          </a:p>
          <a:p>
            <a:r>
              <a:rPr lang="en-US" dirty="0"/>
              <a:t>We’ll use it to read from our </a:t>
            </a:r>
            <a:r>
              <a:rPr lang="en-US" dirty="0" err="1"/>
              <a:t>Kapua</a:t>
            </a:r>
            <a:r>
              <a:rPr lang="en-US" dirty="0"/>
              <a:t> MQTT broker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5A777-5D89-0B4E-B946-5B667967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311400"/>
            <a:ext cx="3302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36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9EB898-D937-A94C-A4CA-60876B12C94F}"/>
              </a:ext>
            </a:extLst>
          </p:cNvPr>
          <p:cNvSpPr/>
          <p:nvPr/>
        </p:nvSpPr>
        <p:spPr>
          <a:xfrm>
            <a:off x="838200" y="1676400"/>
            <a:ext cx="10972800" cy="42282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F420C-F070-C744-9615-36605533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Topology – Use Case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E97A36-BCD0-4B4A-AE80-2B7E8415AC83}"/>
              </a:ext>
            </a:extLst>
          </p:cNvPr>
          <p:cNvSpPr/>
          <p:nvPr/>
        </p:nvSpPr>
        <p:spPr>
          <a:xfrm>
            <a:off x="3893348" y="2199861"/>
            <a:ext cx="222253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KURA</a:t>
            </a:r>
          </a:p>
          <a:p>
            <a:pPr algn="ctr"/>
            <a:r>
              <a:rPr lang="en-US" dirty="0"/>
              <a:t>Raspberry Pi</a:t>
            </a:r>
          </a:p>
          <a:p>
            <a:pPr algn="ctr"/>
            <a:r>
              <a:rPr lang="en-US" dirty="0"/>
              <a:t>( Gateway )</a:t>
            </a:r>
          </a:p>
          <a:p>
            <a:pPr algn="ctr"/>
            <a:r>
              <a:rPr lang="en-US" dirty="0"/>
              <a:t>10.0.1.2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165362-E4A6-FF48-B18F-2F913F58CC1D}"/>
              </a:ext>
            </a:extLst>
          </p:cNvPr>
          <p:cNvSpPr/>
          <p:nvPr/>
        </p:nvSpPr>
        <p:spPr>
          <a:xfrm>
            <a:off x="1117018" y="2657061"/>
            <a:ext cx="1447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</a:t>
            </a:r>
          </a:p>
          <a:p>
            <a:pPr algn="ctr"/>
            <a:r>
              <a:rPr lang="en-US" dirty="0"/>
              <a:t>Sensor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355BA4-9EB4-8240-AB0E-ABA6803D2B21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564818" y="2923761"/>
            <a:ext cx="1328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B1A0A8-1B21-1641-89EB-1670DCB62BE7}"/>
              </a:ext>
            </a:extLst>
          </p:cNvPr>
          <p:cNvSpPr txBox="1"/>
          <p:nvPr/>
        </p:nvSpPr>
        <p:spPr>
          <a:xfrm>
            <a:off x="2848083" y="247239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7ABED9-358D-DB48-A4C5-FC5728703497}"/>
              </a:ext>
            </a:extLst>
          </p:cNvPr>
          <p:cNvSpPr/>
          <p:nvPr/>
        </p:nvSpPr>
        <p:spPr>
          <a:xfrm>
            <a:off x="9296400" y="4131542"/>
            <a:ext cx="222253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KAPUA</a:t>
            </a:r>
          </a:p>
          <a:p>
            <a:pPr algn="ctr"/>
            <a:r>
              <a:rPr lang="en-US" dirty="0"/>
              <a:t>Laptop</a:t>
            </a:r>
          </a:p>
          <a:p>
            <a:pPr algn="ctr"/>
            <a:r>
              <a:rPr lang="en-US" dirty="0"/>
              <a:t>10.0.1.3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768A97-8132-4946-AC8D-D1BDEE1C7E5F}"/>
              </a:ext>
            </a:extLst>
          </p:cNvPr>
          <p:cNvCxnSpPr>
            <a:cxnSpLocks/>
            <a:stCxn id="4" idx="3"/>
            <a:endCxn id="16" idx="2"/>
          </p:cNvCxnSpPr>
          <p:nvPr/>
        </p:nvCxnSpPr>
        <p:spPr>
          <a:xfrm>
            <a:off x="6115878" y="2923761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7604DD-C755-884A-BFCB-265F204356DA}"/>
              </a:ext>
            </a:extLst>
          </p:cNvPr>
          <p:cNvSpPr txBox="1"/>
          <p:nvPr/>
        </p:nvSpPr>
        <p:spPr>
          <a:xfrm>
            <a:off x="6211957" y="2472395"/>
            <a:ext cx="132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DDF91B-967F-9341-A23D-D881519651DA}"/>
              </a:ext>
            </a:extLst>
          </p:cNvPr>
          <p:cNvSpPr/>
          <p:nvPr/>
        </p:nvSpPr>
        <p:spPr>
          <a:xfrm>
            <a:off x="7772400" y="2237961"/>
            <a:ext cx="17526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9F7866-A749-2148-840C-5A048A8C3DD7}"/>
              </a:ext>
            </a:extLst>
          </p:cNvPr>
          <p:cNvCxnSpPr>
            <a:cxnSpLocks/>
            <a:stCxn id="16" idx="5"/>
            <a:endCxn id="11" idx="0"/>
          </p:cNvCxnSpPr>
          <p:nvPr/>
        </p:nvCxnSpPr>
        <p:spPr>
          <a:xfrm>
            <a:off x="9268338" y="3408695"/>
            <a:ext cx="1139327" cy="722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CEE1F9-C14E-8445-B2D7-8717573A5D6A}"/>
              </a:ext>
            </a:extLst>
          </p:cNvPr>
          <p:cNvSpPr txBox="1"/>
          <p:nvPr/>
        </p:nvSpPr>
        <p:spPr>
          <a:xfrm>
            <a:off x="9743400" y="3300918"/>
            <a:ext cx="132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02AF26-3816-D04E-97C7-A471EFABB029}"/>
              </a:ext>
            </a:extLst>
          </p:cNvPr>
          <p:cNvSpPr txBox="1"/>
          <p:nvPr/>
        </p:nvSpPr>
        <p:spPr>
          <a:xfrm>
            <a:off x="982316" y="5484028"/>
            <a:ext cx="32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Saint Thomas</a:t>
            </a:r>
          </a:p>
        </p:txBody>
      </p:sp>
    </p:spTree>
    <p:extLst>
      <p:ext uri="{BB962C8B-B14F-4D97-AF65-F5344CB8AC3E}">
        <p14:creationId xmlns:p14="http://schemas.microsoft.com/office/powerpoint/2010/main" val="2407922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2332-8405-A541-B169-BBFFE51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 Sensor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1A47E-F2F7-E54C-8B02-A28F4775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9"/>
            <a:ext cx="5194330" cy="3294576"/>
          </a:xfrm>
        </p:spPr>
        <p:txBody>
          <a:bodyPr/>
          <a:lstStyle/>
          <a:p>
            <a:r>
              <a:rPr lang="en-US" dirty="0"/>
              <a:t>BLE Broadcaster</a:t>
            </a:r>
          </a:p>
          <a:p>
            <a:r>
              <a:rPr lang="en-US" dirty="0"/>
              <a:t>10 sensors including support for light, digital microphone, magnetic sensor, humidity, pressure, accelerometer, gyroscope, magnetometer, object temperature, and ambient temperature</a:t>
            </a:r>
          </a:p>
          <a:p>
            <a:r>
              <a:rPr lang="en-US" dirty="0"/>
              <a:t>Raspberry Pi ( Kura ) read attributes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9123F-5234-F347-98DC-74C07DFE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226" y="1808535"/>
            <a:ext cx="4425950" cy="365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73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9EB898-D937-A94C-A4CA-60876B12C94F}"/>
              </a:ext>
            </a:extLst>
          </p:cNvPr>
          <p:cNvSpPr/>
          <p:nvPr/>
        </p:nvSpPr>
        <p:spPr>
          <a:xfrm>
            <a:off x="838200" y="1676400"/>
            <a:ext cx="10972800" cy="42282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F420C-F070-C744-9615-36605533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Topology – Use Case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E97A36-BCD0-4B4A-AE80-2B7E8415AC83}"/>
              </a:ext>
            </a:extLst>
          </p:cNvPr>
          <p:cNvSpPr/>
          <p:nvPr/>
        </p:nvSpPr>
        <p:spPr>
          <a:xfrm>
            <a:off x="3893348" y="2199861"/>
            <a:ext cx="222253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KURA</a:t>
            </a:r>
          </a:p>
          <a:p>
            <a:pPr algn="ctr"/>
            <a:r>
              <a:rPr lang="en-US" dirty="0"/>
              <a:t>Raspberry Pi</a:t>
            </a:r>
          </a:p>
          <a:p>
            <a:pPr algn="ctr"/>
            <a:r>
              <a:rPr lang="en-US" dirty="0"/>
              <a:t>( Gateway )</a:t>
            </a:r>
          </a:p>
          <a:p>
            <a:pPr algn="ctr"/>
            <a:r>
              <a:rPr lang="en-US" dirty="0"/>
              <a:t>10.0.1.2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165362-E4A6-FF48-B18F-2F913F58CC1D}"/>
              </a:ext>
            </a:extLst>
          </p:cNvPr>
          <p:cNvSpPr/>
          <p:nvPr/>
        </p:nvSpPr>
        <p:spPr>
          <a:xfrm>
            <a:off x="1117018" y="2657061"/>
            <a:ext cx="1447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</a:t>
            </a:r>
          </a:p>
          <a:p>
            <a:pPr algn="ctr"/>
            <a:r>
              <a:rPr lang="en-US" dirty="0"/>
              <a:t>Sensor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355BA4-9EB4-8240-AB0E-ABA6803D2B21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564818" y="2923761"/>
            <a:ext cx="1328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B1A0A8-1B21-1641-89EB-1670DCB62BE7}"/>
              </a:ext>
            </a:extLst>
          </p:cNvPr>
          <p:cNvSpPr txBox="1"/>
          <p:nvPr/>
        </p:nvSpPr>
        <p:spPr>
          <a:xfrm>
            <a:off x="2848083" y="247239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7ABED9-358D-DB48-A4C5-FC5728703497}"/>
              </a:ext>
            </a:extLst>
          </p:cNvPr>
          <p:cNvSpPr/>
          <p:nvPr/>
        </p:nvSpPr>
        <p:spPr>
          <a:xfrm>
            <a:off x="9268340" y="4131542"/>
            <a:ext cx="222253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KAPUA</a:t>
            </a:r>
          </a:p>
          <a:p>
            <a:pPr algn="ctr"/>
            <a:r>
              <a:rPr lang="en-US" dirty="0"/>
              <a:t>Laptop</a:t>
            </a:r>
          </a:p>
          <a:p>
            <a:pPr algn="ctr"/>
            <a:r>
              <a:rPr lang="en-US" dirty="0"/>
              <a:t>10.0.1.3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768A97-8132-4946-AC8D-D1BDEE1C7E5F}"/>
              </a:ext>
            </a:extLst>
          </p:cNvPr>
          <p:cNvCxnSpPr>
            <a:cxnSpLocks/>
            <a:stCxn id="4" idx="3"/>
            <a:endCxn id="16" idx="2"/>
          </p:cNvCxnSpPr>
          <p:nvPr/>
        </p:nvCxnSpPr>
        <p:spPr>
          <a:xfrm>
            <a:off x="6115878" y="2923761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7604DD-C755-884A-BFCB-265F204356DA}"/>
              </a:ext>
            </a:extLst>
          </p:cNvPr>
          <p:cNvSpPr txBox="1"/>
          <p:nvPr/>
        </p:nvSpPr>
        <p:spPr>
          <a:xfrm>
            <a:off x="6211957" y="2472395"/>
            <a:ext cx="132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DDF91B-967F-9341-A23D-D881519651DA}"/>
              </a:ext>
            </a:extLst>
          </p:cNvPr>
          <p:cNvSpPr/>
          <p:nvPr/>
        </p:nvSpPr>
        <p:spPr>
          <a:xfrm>
            <a:off x="7772400" y="2237961"/>
            <a:ext cx="17526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9F7866-A749-2148-840C-5A048A8C3DD7}"/>
              </a:ext>
            </a:extLst>
          </p:cNvPr>
          <p:cNvCxnSpPr>
            <a:cxnSpLocks/>
            <a:stCxn id="16" idx="5"/>
            <a:endCxn id="11" idx="0"/>
          </p:cNvCxnSpPr>
          <p:nvPr/>
        </p:nvCxnSpPr>
        <p:spPr>
          <a:xfrm>
            <a:off x="9268338" y="3408695"/>
            <a:ext cx="1111267" cy="722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CEE1F9-C14E-8445-B2D7-8717573A5D6A}"/>
              </a:ext>
            </a:extLst>
          </p:cNvPr>
          <p:cNvSpPr txBox="1"/>
          <p:nvPr/>
        </p:nvSpPr>
        <p:spPr>
          <a:xfrm>
            <a:off x="9743400" y="3300918"/>
            <a:ext cx="132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02AF26-3816-D04E-97C7-A471EFABB029}"/>
              </a:ext>
            </a:extLst>
          </p:cNvPr>
          <p:cNvSpPr txBox="1"/>
          <p:nvPr/>
        </p:nvSpPr>
        <p:spPr>
          <a:xfrm>
            <a:off x="982316" y="5484028"/>
            <a:ext cx="32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Saint Thomas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89B19C-BD19-C74A-B416-1AE8D1523AC3}"/>
              </a:ext>
            </a:extLst>
          </p:cNvPr>
          <p:cNvSpPr/>
          <p:nvPr/>
        </p:nvSpPr>
        <p:spPr>
          <a:xfrm>
            <a:off x="5778473" y="4131542"/>
            <a:ext cx="222253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MQTT Client</a:t>
            </a:r>
          </a:p>
          <a:p>
            <a:pPr algn="ctr"/>
            <a:r>
              <a:rPr lang="en-US" dirty="0"/>
              <a:t>( your laptop)</a:t>
            </a:r>
          </a:p>
          <a:p>
            <a:pPr algn="ctr"/>
            <a:r>
              <a:rPr lang="en-US" dirty="0"/>
              <a:t>Topic: W1/ TI/$</a:t>
            </a:r>
            <a:r>
              <a:rPr lang="en-US" dirty="0" err="1"/>
              <a:t>assetName</a:t>
            </a:r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10E661-BBA8-8445-9E54-F83034C46BB0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8001003" y="4855442"/>
            <a:ext cx="2470138" cy="89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981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6D7B268-9468-BE45-AABF-1D17BB619543}"/>
              </a:ext>
            </a:extLst>
          </p:cNvPr>
          <p:cNvSpPr/>
          <p:nvPr/>
        </p:nvSpPr>
        <p:spPr>
          <a:xfrm>
            <a:off x="915197" y="1676400"/>
            <a:ext cx="6934200" cy="42282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F420C-F070-C744-9615-36605533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/>
          <a:lstStyle/>
          <a:p>
            <a:r>
              <a:rPr lang="en-US" dirty="0"/>
              <a:t>Network Topology – Use Case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E97A36-BCD0-4B4A-AE80-2B7E8415AC83}"/>
              </a:ext>
            </a:extLst>
          </p:cNvPr>
          <p:cNvSpPr/>
          <p:nvPr/>
        </p:nvSpPr>
        <p:spPr>
          <a:xfrm>
            <a:off x="2445548" y="2305050"/>
            <a:ext cx="222253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KURA</a:t>
            </a:r>
          </a:p>
          <a:p>
            <a:pPr algn="ctr"/>
            <a:r>
              <a:rPr lang="en-US" dirty="0"/>
              <a:t>Your Laptop</a:t>
            </a:r>
          </a:p>
          <a:p>
            <a:pPr algn="ctr"/>
            <a:r>
              <a:rPr lang="en-US" dirty="0"/>
              <a:t>( Gateway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165362-E4A6-FF48-B18F-2F913F58CC1D}"/>
              </a:ext>
            </a:extLst>
          </p:cNvPr>
          <p:cNvSpPr/>
          <p:nvPr/>
        </p:nvSpPr>
        <p:spPr>
          <a:xfrm>
            <a:off x="997748" y="2765563"/>
            <a:ext cx="1447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Plugin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7ABED9-358D-DB48-A4C5-FC5728703497}"/>
              </a:ext>
            </a:extLst>
          </p:cNvPr>
          <p:cNvSpPr/>
          <p:nvPr/>
        </p:nvSpPr>
        <p:spPr>
          <a:xfrm>
            <a:off x="8324022" y="4457445"/>
            <a:ext cx="222253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KAPUA</a:t>
            </a:r>
          </a:p>
          <a:p>
            <a:pPr algn="ctr"/>
            <a:r>
              <a:rPr lang="en-US" dirty="0"/>
              <a:t>MQTT Broker</a:t>
            </a:r>
          </a:p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( Cloud 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768A97-8132-4946-AC8D-D1BDEE1C7E5F}"/>
              </a:ext>
            </a:extLst>
          </p:cNvPr>
          <p:cNvCxnSpPr>
            <a:cxnSpLocks/>
            <a:stCxn id="4" idx="3"/>
            <a:endCxn id="16" idx="2"/>
          </p:cNvCxnSpPr>
          <p:nvPr/>
        </p:nvCxnSpPr>
        <p:spPr>
          <a:xfrm>
            <a:off x="4668078" y="3028950"/>
            <a:ext cx="135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7604DD-C755-884A-BFCB-265F204356DA}"/>
              </a:ext>
            </a:extLst>
          </p:cNvPr>
          <p:cNvSpPr txBox="1"/>
          <p:nvPr/>
        </p:nvSpPr>
        <p:spPr>
          <a:xfrm>
            <a:off x="4851391" y="2054089"/>
            <a:ext cx="98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</a:t>
            </a:r>
          </a:p>
          <a:p>
            <a:r>
              <a:rPr lang="en-US" dirty="0"/>
              <a:t>( over </a:t>
            </a:r>
            <a:r>
              <a:rPr lang="en-US" dirty="0" err="1"/>
              <a:t>WiFi</a:t>
            </a:r>
            <a:r>
              <a:rPr lang="en-US" dirty="0"/>
              <a:t> 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DDF91B-967F-9341-A23D-D881519651DA}"/>
              </a:ext>
            </a:extLst>
          </p:cNvPr>
          <p:cNvSpPr/>
          <p:nvPr/>
        </p:nvSpPr>
        <p:spPr>
          <a:xfrm>
            <a:off x="6019800" y="2343150"/>
            <a:ext cx="17526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9F7866-A749-2148-840C-5A048A8C3DD7}"/>
              </a:ext>
            </a:extLst>
          </p:cNvPr>
          <p:cNvCxnSpPr>
            <a:cxnSpLocks/>
            <a:stCxn id="16" idx="5"/>
            <a:endCxn id="11" idx="0"/>
          </p:cNvCxnSpPr>
          <p:nvPr/>
        </p:nvCxnSpPr>
        <p:spPr>
          <a:xfrm>
            <a:off x="7515738" y="3513884"/>
            <a:ext cx="1919549" cy="943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203162F-97BC-DC43-A26E-624425DEA6B9}"/>
              </a:ext>
            </a:extLst>
          </p:cNvPr>
          <p:cNvSpPr/>
          <p:nvPr/>
        </p:nvSpPr>
        <p:spPr>
          <a:xfrm>
            <a:off x="9124122" y="1883892"/>
            <a:ext cx="222253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Grafana</a:t>
            </a:r>
          </a:p>
          <a:p>
            <a:pPr algn="ctr"/>
            <a:r>
              <a:rPr lang="en-US" dirty="0"/>
              <a:t>Influx DB</a:t>
            </a:r>
          </a:p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( Cloud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17E748-4D61-7247-9311-D209E7DB2AB6}"/>
              </a:ext>
            </a:extLst>
          </p:cNvPr>
          <p:cNvSpPr txBox="1"/>
          <p:nvPr/>
        </p:nvSpPr>
        <p:spPr>
          <a:xfrm>
            <a:off x="8008310" y="3235871"/>
            <a:ext cx="100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</a:t>
            </a:r>
          </a:p>
          <a:p>
            <a:r>
              <a:rPr lang="en-US" dirty="0"/>
              <a:t>Publish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F890C2-9E77-274F-8CAC-5AC158722CF4}"/>
              </a:ext>
            </a:extLst>
          </p:cNvPr>
          <p:cNvCxnSpPr>
            <a:cxnSpLocks/>
            <a:stCxn id="11" idx="0"/>
            <a:endCxn id="18" idx="2"/>
          </p:cNvCxnSpPr>
          <p:nvPr/>
        </p:nvCxnSpPr>
        <p:spPr>
          <a:xfrm flipV="1">
            <a:off x="9435287" y="3331692"/>
            <a:ext cx="800100" cy="1125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0CE808D-BBB6-9B47-8CE4-2006DCF698C2}"/>
              </a:ext>
            </a:extLst>
          </p:cNvPr>
          <p:cNvSpPr txBox="1"/>
          <p:nvPr/>
        </p:nvSpPr>
        <p:spPr>
          <a:xfrm>
            <a:off x="9896957" y="364376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</a:t>
            </a:r>
          </a:p>
          <a:p>
            <a:r>
              <a:rPr lang="en-US" dirty="0"/>
              <a:t>Subscribe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864119-BF39-044A-B5B9-07630E166DC1}"/>
              </a:ext>
            </a:extLst>
          </p:cNvPr>
          <p:cNvSpPr txBox="1"/>
          <p:nvPr/>
        </p:nvSpPr>
        <p:spPr>
          <a:xfrm>
            <a:off x="982316" y="5484028"/>
            <a:ext cx="32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Saint Thomas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68E8A5-640A-9947-9EEB-09FB525C1A1C}"/>
              </a:ext>
            </a:extLst>
          </p:cNvPr>
          <p:cNvSpPr txBox="1"/>
          <p:nvPr/>
        </p:nvSpPr>
        <p:spPr>
          <a:xfrm>
            <a:off x="1010318" y="4091053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Start your own Kura instance</a:t>
            </a:r>
          </a:p>
          <a:p>
            <a:pPr marL="342900" indent="-342900">
              <a:buAutoNum type="arabicPeriod"/>
            </a:pPr>
            <a:r>
              <a:rPr lang="en-US" dirty="0"/>
              <a:t>Publish to your our AWS </a:t>
            </a:r>
            <a:r>
              <a:rPr lang="en-US" dirty="0" err="1"/>
              <a:t>Kapua</a:t>
            </a:r>
            <a:r>
              <a:rPr lang="en-US" dirty="0"/>
              <a:t> Topic</a:t>
            </a:r>
          </a:p>
          <a:p>
            <a:pPr marL="342900" indent="-342900">
              <a:buAutoNum type="arabicPeriod"/>
            </a:pPr>
            <a:r>
              <a:rPr lang="en-US" dirty="0"/>
              <a:t>Router is “</a:t>
            </a:r>
            <a:r>
              <a:rPr lang="en-US" dirty="0" err="1"/>
              <a:t>xtreme</a:t>
            </a:r>
            <a:r>
              <a:rPr lang="en-US" dirty="0"/>
              <a:t>” password: “abc12345”</a:t>
            </a:r>
          </a:p>
        </p:txBody>
      </p:sp>
    </p:spTree>
    <p:extLst>
      <p:ext uri="{BB962C8B-B14F-4D97-AF65-F5344CB8AC3E}">
        <p14:creationId xmlns:p14="http://schemas.microsoft.com/office/powerpoint/2010/main" val="801493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69F6-02C3-464F-9F31-A03FCE86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Hybrid - Cloud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3622-D219-DA4E-A28E-C8554604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Readme – </a:t>
            </a:r>
            <a:r>
              <a:rPr lang="en-US" dirty="0">
                <a:hlinkClick r:id="rId2"/>
              </a:rPr>
              <a:t>https://github.com/lab651/Workshop-IoTFuse2019</a:t>
            </a:r>
            <a:endParaRPr lang="en-US" dirty="0"/>
          </a:p>
          <a:p>
            <a:r>
              <a:rPr lang="en-US" dirty="0"/>
              <a:t>Install MQTT client</a:t>
            </a:r>
          </a:p>
          <a:p>
            <a:r>
              <a:rPr lang="en-US" dirty="0"/>
              <a:t>Work with a partner</a:t>
            </a:r>
          </a:p>
          <a:p>
            <a:pPr lvl="1"/>
            <a:r>
              <a:rPr lang="en-US" dirty="0"/>
              <a:t>One run Kura</a:t>
            </a:r>
          </a:p>
          <a:p>
            <a:pPr lvl="1"/>
            <a:r>
              <a:rPr lang="en-US" dirty="0"/>
              <a:t>One run </a:t>
            </a:r>
            <a:r>
              <a:rPr lang="en-US" dirty="0" err="1"/>
              <a:t>Kapua</a:t>
            </a:r>
            <a:endParaRPr lang="en-US" dirty="0"/>
          </a:p>
          <a:p>
            <a:r>
              <a:rPr lang="en-US" dirty="0"/>
              <a:t>Follow ReadMe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8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2E8E-2D48-744C-AEB6-6222DAF9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Justin </a:t>
            </a:r>
            <a:r>
              <a:rPr lang="en-US" dirty="0" err="1"/>
              <a:t>Grammens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E36E-367A-0C4A-807A-8F81E7AE0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9603275" cy="32945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Serial entrepreneur with a passion for starting businesses in the areas of disruptive technology</a:t>
            </a:r>
          </a:p>
          <a:p>
            <a:r>
              <a:rPr lang="en-US" dirty="0"/>
              <a:t>Cofounder of Lab651 – Building connected products for our customers</a:t>
            </a:r>
          </a:p>
          <a:p>
            <a:r>
              <a:rPr lang="en-US" dirty="0"/>
              <a:t>Cofounder of IoT Fuse – 501(c)(3) non-profit to advance and grow the Internet of Things community </a:t>
            </a:r>
          </a:p>
          <a:p>
            <a:r>
              <a:rPr lang="en-US" dirty="0"/>
              <a:t>Owner IoT Weekly News – Publication covering the IoT trends</a:t>
            </a:r>
          </a:p>
          <a:p>
            <a:r>
              <a:rPr lang="en-US" dirty="0"/>
              <a:t>Adjunct Professor – Teaching graduate level course on IoT the University of Saint Thomas</a:t>
            </a:r>
          </a:p>
        </p:txBody>
      </p:sp>
    </p:spTree>
    <p:extLst>
      <p:ext uri="{BB962C8B-B14F-4D97-AF65-F5344CB8AC3E}">
        <p14:creationId xmlns:p14="http://schemas.microsoft.com/office/powerpoint/2010/main" val="206059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843A-72E2-A84A-AEFC-2022305E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A1F1E-0570-474B-BDCB-DC2B62ACE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IoT Open Source offerings available today</a:t>
            </a:r>
          </a:p>
          <a:p>
            <a:r>
              <a:rPr lang="en-US" dirty="0"/>
              <a:t>Not a 1 size fits all solution</a:t>
            </a:r>
          </a:p>
          <a:p>
            <a:r>
              <a:rPr lang="en-US" dirty="0"/>
              <a:t>Each have their own strengths and weaknesses</a:t>
            </a:r>
          </a:p>
          <a:p>
            <a:r>
              <a:rPr lang="en-US" dirty="0"/>
              <a:t>Some vendors who started IoT cloud projects are moving to an enterprise  SaaS model</a:t>
            </a:r>
          </a:p>
          <a:p>
            <a:r>
              <a:rPr lang="en-US" dirty="0"/>
              <a:t>There’s a cost of hosting your own solutions</a:t>
            </a:r>
          </a:p>
          <a:p>
            <a:r>
              <a:rPr lang="en-US" dirty="0"/>
              <a:t>Can find vendors ( like </a:t>
            </a:r>
            <a:r>
              <a:rPr lang="en-US" dirty="0" err="1"/>
              <a:t>EuroTech</a:t>
            </a:r>
            <a:r>
              <a:rPr lang="en-US" dirty="0"/>
              <a:t> ) or others that use OSS in their devices</a:t>
            </a:r>
          </a:p>
        </p:txBody>
      </p:sp>
    </p:spTree>
    <p:extLst>
      <p:ext uri="{BB962C8B-B14F-4D97-AF65-F5344CB8AC3E}">
        <p14:creationId xmlns:p14="http://schemas.microsoft.com/office/powerpoint/2010/main" val="2877798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0B2F-DF1C-684D-982B-7E0CFF8A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E1D69-EF69-C345-B0A7-2BD1E4A6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Justin </a:t>
            </a:r>
            <a:r>
              <a:rPr lang="en-US" sz="3200" dirty="0" err="1"/>
              <a:t>Grammens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justin@lab651.com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https://lab651.com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489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5183-67E5-BA49-A3C7-01D13365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 Company - Lab651</a:t>
            </a:r>
          </a:p>
        </p:txBody>
      </p:sp>
      <p:sp>
        <p:nvSpPr>
          <p:cNvPr id="8" name="Google Shape;119;p23">
            <a:extLst>
              <a:ext uri="{FF2B5EF4-FFF2-40B4-BE49-F238E27FC236}">
                <a16:creationId xmlns:a16="http://schemas.microsoft.com/office/drawing/2014/main" id="{87A7EA68-5A9F-A94A-8FD1-3F5AA0C451D3}"/>
              </a:ext>
            </a:extLst>
          </p:cNvPr>
          <p:cNvSpPr/>
          <p:nvPr/>
        </p:nvSpPr>
        <p:spPr>
          <a:xfrm>
            <a:off x="1426575" y="4557800"/>
            <a:ext cx="7804500" cy="1371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0;p23">
            <a:extLst>
              <a:ext uri="{FF2B5EF4-FFF2-40B4-BE49-F238E27FC236}">
                <a16:creationId xmlns:a16="http://schemas.microsoft.com/office/drawing/2014/main" id="{CC8F8056-783A-DF41-AA2C-79D92241FB17}"/>
              </a:ext>
            </a:extLst>
          </p:cNvPr>
          <p:cNvSpPr/>
          <p:nvPr/>
        </p:nvSpPr>
        <p:spPr>
          <a:xfrm>
            <a:off x="1426574" y="3157800"/>
            <a:ext cx="7804500" cy="14000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1;p23">
            <a:extLst>
              <a:ext uri="{FF2B5EF4-FFF2-40B4-BE49-F238E27FC236}">
                <a16:creationId xmlns:a16="http://schemas.microsoft.com/office/drawing/2014/main" id="{6AA015B0-A3D6-D54E-A7DB-E41DDB196E00}"/>
              </a:ext>
            </a:extLst>
          </p:cNvPr>
          <p:cNvSpPr/>
          <p:nvPr/>
        </p:nvSpPr>
        <p:spPr>
          <a:xfrm>
            <a:off x="1426574" y="2403175"/>
            <a:ext cx="7804500" cy="75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3;p23">
            <a:extLst>
              <a:ext uri="{FF2B5EF4-FFF2-40B4-BE49-F238E27FC236}">
                <a16:creationId xmlns:a16="http://schemas.microsoft.com/office/drawing/2014/main" id="{50F5DFF3-2929-1948-B881-A7BE95F48E34}"/>
              </a:ext>
            </a:extLst>
          </p:cNvPr>
          <p:cNvSpPr txBox="1"/>
          <p:nvPr/>
        </p:nvSpPr>
        <p:spPr>
          <a:xfrm>
            <a:off x="1612084" y="2521784"/>
            <a:ext cx="36309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27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dirty="0">
                <a:solidFill>
                  <a:schemeClr val="dk1"/>
                </a:solidFill>
              </a:rPr>
              <a:t>Physical Product Design</a:t>
            </a:r>
            <a:endParaRPr dirty="0">
              <a:solidFill>
                <a:schemeClr val="dk1"/>
              </a:solidFill>
            </a:endParaRPr>
          </a:p>
          <a:p>
            <a:pPr marL="171450" lvl="0" indent="-1270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dirty="0">
                <a:solidFill>
                  <a:schemeClr val="dk1"/>
                </a:solidFill>
              </a:rPr>
              <a:t>User Experience &amp; Feel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2" name="Google Shape;124;p23">
            <a:extLst>
              <a:ext uri="{FF2B5EF4-FFF2-40B4-BE49-F238E27FC236}">
                <a16:creationId xmlns:a16="http://schemas.microsoft.com/office/drawing/2014/main" id="{2F24AB53-4B41-154B-9A0E-9398A2EA9C85}"/>
              </a:ext>
            </a:extLst>
          </p:cNvPr>
          <p:cNvSpPr txBox="1">
            <a:spLocks/>
          </p:cNvSpPr>
          <p:nvPr/>
        </p:nvSpPr>
        <p:spPr bwMode="auto">
          <a:xfrm>
            <a:off x="1426574" y="1852450"/>
            <a:ext cx="7370700" cy="3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520"/>
              <a:buNone/>
            </a:pPr>
            <a:r>
              <a:rPr lang="en-US" sz="2400" dirty="0"/>
              <a:t>Decades of Experience Building "Smart" Products</a:t>
            </a:r>
          </a:p>
        </p:txBody>
      </p:sp>
      <p:sp>
        <p:nvSpPr>
          <p:cNvPr id="13" name="Google Shape;125;p23">
            <a:extLst>
              <a:ext uri="{FF2B5EF4-FFF2-40B4-BE49-F238E27FC236}">
                <a16:creationId xmlns:a16="http://schemas.microsoft.com/office/drawing/2014/main" id="{9820B932-1870-6C40-97B9-9EEE9E5923DF}"/>
              </a:ext>
            </a:extLst>
          </p:cNvPr>
          <p:cNvSpPr txBox="1"/>
          <p:nvPr/>
        </p:nvSpPr>
        <p:spPr>
          <a:xfrm>
            <a:off x="6223600" y="2560013"/>
            <a:ext cx="28869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Mechanical Engineering</a:t>
            </a:r>
            <a:endParaRPr sz="1800" b="1"/>
          </a:p>
        </p:txBody>
      </p:sp>
      <p:sp>
        <p:nvSpPr>
          <p:cNvPr id="14" name="Google Shape;126;p23">
            <a:extLst>
              <a:ext uri="{FF2B5EF4-FFF2-40B4-BE49-F238E27FC236}">
                <a16:creationId xmlns:a16="http://schemas.microsoft.com/office/drawing/2014/main" id="{E253396B-0C90-5245-B0D9-FD3693BCEE6E}"/>
              </a:ext>
            </a:extLst>
          </p:cNvPr>
          <p:cNvSpPr txBox="1"/>
          <p:nvPr/>
        </p:nvSpPr>
        <p:spPr>
          <a:xfrm>
            <a:off x="6223600" y="3573600"/>
            <a:ext cx="28869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Electrical Engineering</a:t>
            </a:r>
            <a:endParaRPr sz="1800" b="1"/>
          </a:p>
        </p:txBody>
      </p:sp>
      <p:sp>
        <p:nvSpPr>
          <p:cNvPr id="15" name="Google Shape;127;p23">
            <a:extLst>
              <a:ext uri="{FF2B5EF4-FFF2-40B4-BE49-F238E27FC236}">
                <a16:creationId xmlns:a16="http://schemas.microsoft.com/office/drawing/2014/main" id="{3B914A23-7A05-6C46-9623-239406E1D55A}"/>
              </a:ext>
            </a:extLst>
          </p:cNvPr>
          <p:cNvSpPr txBox="1"/>
          <p:nvPr/>
        </p:nvSpPr>
        <p:spPr>
          <a:xfrm>
            <a:off x="6223600" y="4637850"/>
            <a:ext cx="28869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Software Engineering &amp; Data Science</a:t>
            </a:r>
            <a:endParaRPr sz="1800" b="1"/>
          </a:p>
        </p:txBody>
      </p:sp>
      <p:sp>
        <p:nvSpPr>
          <p:cNvPr id="16" name="Google Shape;128;p23">
            <a:extLst>
              <a:ext uri="{FF2B5EF4-FFF2-40B4-BE49-F238E27FC236}">
                <a16:creationId xmlns:a16="http://schemas.microsoft.com/office/drawing/2014/main" id="{BDD61C3F-E8AC-3848-A214-430A81760B7C}"/>
              </a:ext>
            </a:extLst>
          </p:cNvPr>
          <p:cNvSpPr txBox="1"/>
          <p:nvPr/>
        </p:nvSpPr>
        <p:spPr>
          <a:xfrm>
            <a:off x="1612084" y="3243600"/>
            <a:ext cx="36309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270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dirty="0">
                <a:solidFill>
                  <a:schemeClr val="dk1"/>
                </a:solidFill>
              </a:rPr>
              <a:t>Electrical Hardware &amp; Firmware</a:t>
            </a:r>
            <a:endParaRPr dirty="0">
              <a:solidFill>
                <a:schemeClr val="dk1"/>
              </a:solidFill>
            </a:endParaRPr>
          </a:p>
          <a:p>
            <a:pPr marL="171450" lvl="0" indent="-1270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dirty="0">
                <a:solidFill>
                  <a:schemeClr val="dk1"/>
                </a:solidFill>
              </a:rPr>
              <a:t>Connectivity / Wireless Design</a:t>
            </a:r>
            <a:endParaRPr dirty="0">
              <a:solidFill>
                <a:schemeClr val="dk1"/>
              </a:solidFill>
            </a:endParaRPr>
          </a:p>
          <a:p>
            <a:pPr marL="171450" lvl="0" indent="-1270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dirty="0">
                <a:solidFill>
                  <a:schemeClr val="dk1"/>
                </a:solidFill>
              </a:rPr>
              <a:t>Power Optimization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7" name="Google Shape;129;p23">
            <a:extLst>
              <a:ext uri="{FF2B5EF4-FFF2-40B4-BE49-F238E27FC236}">
                <a16:creationId xmlns:a16="http://schemas.microsoft.com/office/drawing/2014/main" id="{078C6B06-B29A-BA45-9294-55DC4EFA84E2}"/>
              </a:ext>
            </a:extLst>
          </p:cNvPr>
          <p:cNvSpPr txBox="1"/>
          <p:nvPr/>
        </p:nvSpPr>
        <p:spPr>
          <a:xfrm>
            <a:off x="1612084" y="4678320"/>
            <a:ext cx="36309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270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dirty="0">
                <a:solidFill>
                  <a:schemeClr val="dk1"/>
                </a:solidFill>
              </a:rPr>
              <a:t>Mobile Applications</a:t>
            </a:r>
            <a:endParaRPr dirty="0">
              <a:solidFill>
                <a:schemeClr val="dk1"/>
              </a:solidFill>
            </a:endParaRPr>
          </a:p>
          <a:p>
            <a:pPr marL="171450" lvl="0" indent="-1270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dirty="0">
                <a:solidFill>
                  <a:schemeClr val="dk1"/>
                </a:solidFill>
              </a:rPr>
              <a:t>Cloud / Web Applications</a:t>
            </a:r>
            <a:endParaRPr dirty="0">
              <a:solidFill>
                <a:schemeClr val="dk1"/>
              </a:solidFill>
            </a:endParaRPr>
          </a:p>
          <a:p>
            <a:pPr marL="171450" lvl="0" indent="-12700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dirty="0">
                <a:solidFill>
                  <a:schemeClr val="dk1"/>
                </a:solidFill>
              </a:rPr>
              <a:t>Machine Learning / AI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9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716C-361C-1143-B92A-EC5D496B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Source?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A435-E230-2B43-B111-61E03E65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Shifts your team from doing the mundane to creative work</a:t>
            </a:r>
          </a:p>
          <a:p>
            <a:r>
              <a:rPr lang="en-US" dirty="0"/>
              <a:t>Avoids license / usage fees - can be lower cost to implement</a:t>
            </a:r>
          </a:p>
          <a:p>
            <a:pPr lvl="1"/>
            <a:r>
              <a:rPr lang="en-US" dirty="0"/>
              <a:t>All the microservices costs can start to add up</a:t>
            </a:r>
          </a:p>
          <a:p>
            <a:pPr lvl="2"/>
            <a:r>
              <a:rPr lang="en-US" dirty="0"/>
              <a:t>EC2 (compute), Aurora (DB), S3 (Storage), Glue (ETL), </a:t>
            </a:r>
            <a:r>
              <a:rPr lang="en-US" dirty="0" err="1"/>
              <a:t>SageMaker</a:t>
            </a:r>
            <a:r>
              <a:rPr lang="en-US" dirty="0"/>
              <a:t> (ML), Lambda ( serverless ), etc.</a:t>
            </a:r>
          </a:p>
          <a:p>
            <a:r>
              <a:rPr lang="en-US" dirty="0"/>
              <a:t>More people working on Open Source can lead to less bugs and more talented engineers than you have on staff</a:t>
            </a:r>
          </a:p>
          <a:p>
            <a:r>
              <a:rPr lang="en-US" dirty="0"/>
              <a:t>Portability of data and applications to different environments in the future</a:t>
            </a:r>
          </a:p>
          <a:p>
            <a:r>
              <a:rPr lang="en-US" dirty="0"/>
              <a:t>Ability to see inside what the system is doing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0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4757F-09B4-344C-8623-30422752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Open Source?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BF57-91AE-1644-874F-E8361B51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47330" cy="32945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Support</a:t>
            </a:r>
          </a:p>
          <a:p>
            <a:pPr lvl="1"/>
            <a:r>
              <a:rPr lang="en-US" dirty="0"/>
              <a:t>If things go wrong you are at the mercy of the community</a:t>
            </a:r>
          </a:p>
          <a:p>
            <a:r>
              <a:rPr lang="en-US" dirty="0"/>
              <a:t>Documentation can sometimes be a challenge. Engineers want to do the fun stuff!</a:t>
            </a:r>
          </a:p>
          <a:p>
            <a:r>
              <a:rPr lang="en-US" dirty="0"/>
              <a:t>Open Source code might not be maintained with proprietary hardware</a:t>
            </a:r>
          </a:p>
          <a:p>
            <a:pPr lvl="1"/>
            <a:r>
              <a:rPr lang="en-US" dirty="0"/>
              <a:t>Think Mac OSX and the ”</a:t>
            </a:r>
            <a:r>
              <a:rPr lang="en-US" dirty="0" err="1"/>
              <a:t>Hackintosh</a:t>
            </a:r>
            <a:r>
              <a:rPr lang="en-US" dirty="0"/>
              <a:t>”</a:t>
            </a:r>
          </a:p>
          <a:p>
            <a:r>
              <a:rPr lang="en-US" dirty="0"/>
              <a:t>Open Source Licenses can be confusing</a:t>
            </a:r>
          </a:p>
          <a:p>
            <a:pPr lvl="1"/>
            <a:r>
              <a:rPr lang="en-US" dirty="0"/>
              <a:t>Can lead to worries from your legal department</a:t>
            </a:r>
          </a:p>
          <a:p>
            <a:r>
              <a:rPr lang="en-US" dirty="0"/>
              <a:t>Once free Open Source projects started by company can turn paid</a:t>
            </a:r>
          </a:p>
        </p:txBody>
      </p:sp>
    </p:spTree>
    <p:extLst>
      <p:ext uri="{BB962C8B-B14F-4D97-AF65-F5344CB8AC3E}">
        <p14:creationId xmlns:p14="http://schemas.microsoft.com/office/powerpoint/2010/main" val="319652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08DD-F9B4-094A-AE49-E6BD2E2A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Platforms – Let’s Count the Many!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81B76-7718-FA4A-AD68-C4479C58E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133600"/>
            <a:ext cx="11176000" cy="2184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89EDB33-D29A-4E4A-B2D1-1D22CADC0351}"/>
              </a:ext>
            </a:extLst>
          </p:cNvPr>
          <p:cNvSpPr/>
          <p:nvPr/>
        </p:nvSpPr>
        <p:spPr>
          <a:xfrm rot="16200000">
            <a:off x="2895600" y="4495800"/>
            <a:ext cx="12192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5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4FCB-6E18-CD4D-91A7-8D4A8E7E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IoT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BDDA4-0A32-FD44-99DC-3440D2E1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5" y="2286000"/>
            <a:ext cx="101600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51D83-768D-D144-975B-E2E7C242C8A3}"/>
              </a:ext>
            </a:extLst>
          </p:cNvPr>
          <p:cNvSpPr txBox="1"/>
          <p:nvPr/>
        </p:nvSpPr>
        <p:spPr>
          <a:xfrm>
            <a:off x="8606705" y="568214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Jeffery Lee - </a:t>
            </a:r>
            <a:r>
              <a:rPr lang="en-US" sz="1200" dirty="0" err="1"/>
              <a:t>Hackernoon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990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2AAC-717C-E44A-A988-66707190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IoT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220-6BE5-CA48-935A-2B0E9132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8"/>
            <a:ext cx="9603275" cy="373290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Full-Stack Platform</a:t>
            </a:r>
          </a:p>
          <a:p>
            <a:pPr lvl="1"/>
            <a:r>
              <a:rPr lang="en-US" dirty="0"/>
              <a:t>Hardware, Software, Security, Device Management, Data Routing, OTA update, etc.</a:t>
            </a:r>
          </a:p>
          <a:p>
            <a:pPr lvl="1"/>
            <a:r>
              <a:rPr lang="en-US" dirty="0"/>
              <a:t>Example: Particle</a:t>
            </a:r>
          </a:p>
          <a:p>
            <a:r>
              <a:rPr lang="en-US" b="1" dirty="0"/>
              <a:t>Cloud Platforms</a:t>
            </a:r>
          </a:p>
          <a:p>
            <a:pPr lvl="1"/>
            <a:r>
              <a:rPr lang="en-US" dirty="0"/>
              <a:t>Monitoring, Device Management, Data Storage, Routing, Machine Learning</a:t>
            </a:r>
          </a:p>
          <a:p>
            <a:pPr lvl="1"/>
            <a:r>
              <a:rPr lang="en-US" dirty="0"/>
              <a:t>Example: Google Cloud IoT, Azure IoT, AWS IoT</a:t>
            </a:r>
          </a:p>
          <a:p>
            <a:r>
              <a:rPr lang="en-US" b="1" dirty="0"/>
              <a:t>Data Platforms</a:t>
            </a:r>
          </a:p>
          <a:p>
            <a:pPr lvl="1"/>
            <a:r>
              <a:rPr lang="en-US" dirty="0"/>
              <a:t>Data Ingestion and Visualization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DeviceHive</a:t>
            </a:r>
            <a:r>
              <a:rPr lang="en-US" dirty="0"/>
              <a:t>, </a:t>
            </a:r>
            <a:r>
              <a:rPr lang="en-US" dirty="0" err="1"/>
              <a:t>ThingSpeak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920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DC9748-E893-F146-B17C-DC8AF21582F4}" vid="{D2C0A382-ED52-1149-8F8F-357F921596E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2486</TotalTime>
  <Words>1412</Words>
  <Application>Microsoft Macintosh PowerPoint</Application>
  <PresentationFormat>Widescreen</PresentationFormat>
  <Paragraphs>238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Century Gothic</vt:lpstr>
      <vt:lpstr>Gallery</vt:lpstr>
      <vt:lpstr>Controlling Your Destiny</vt:lpstr>
      <vt:lpstr>Agenda</vt:lpstr>
      <vt:lpstr>About Me – Justin Grammens</vt:lpstr>
      <vt:lpstr>About My Company - Lab651</vt:lpstr>
      <vt:lpstr>Why Open Source?</vt:lpstr>
      <vt:lpstr>Why Not Open Source?</vt:lpstr>
      <vt:lpstr>IoT Platforms – Let’s Count the Many!</vt:lpstr>
      <vt:lpstr>What is an IoT Platform</vt:lpstr>
      <vt:lpstr>Types IoT Platforms</vt:lpstr>
      <vt:lpstr>Industry Verticals</vt:lpstr>
      <vt:lpstr>Decision Criteria</vt:lpstr>
      <vt:lpstr>What Open Source IoT Solutions We’ll Cover</vt:lpstr>
      <vt:lpstr>Example – Open Source To Enterprise</vt:lpstr>
      <vt:lpstr>Thingsboard</vt:lpstr>
      <vt:lpstr>Thingsboard</vt:lpstr>
      <vt:lpstr>Eclipse IoT – What is it?</vt:lpstr>
      <vt:lpstr>Eclipse IoT – Gateway</vt:lpstr>
      <vt:lpstr>Eclipse IoT – Cloud Platform</vt:lpstr>
      <vt:lpstr>Workshop Today – Gateway &amp; Cloud</vt:lpstr>
      <vt:lpstr>OSGI</vt:lpstr>
      <vt:lpstr>Workshop Today – Gateway &amp; Cloud</vt:lpstr>
      <vt:lpstr>Grafana</vt:lpstr>
      <vt:lpstr>InfluxDB</vt:lpstr>
      <vt:lpstr>Telegraf</vt:lpstr>
      <vt:lpstr>Network Topology – Use Case 1</vt:lpstr>
      <vt:lpstr>TI Sensor Tag</vt:lpstr>
      <vt:lpstr>Network Topology – Use Case 1</vt:lpstr>
      <vt:lpstr>Network Topology – Use Case 2</vt:lpstr>
      <vt:lpstr>Open Source Hybrid - Cloud &amp; Data</vt:lpstr>
      <vt:lpstr>Summary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justin@grammens.com</dc:creator>
  <cp:lastModifiedBy>justin@grammens.com</cp:lastModifiedBy>
  <cp:revision>53</cp:revision>
  <dcterms:created xsi:type="dcterms:W3CDTF">2019-04-11T17:51:07Z</dcterms:created>
  <dcterms:modified xsi:type="dcterms:W3CDTF">2019-04-24T20:14:44Z</dcterms:modified>
</cp:coreProperties>
</file>